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Montserrat" pitchFamily="34" charset="0"/>
      <p:bold r:id="rId17"/>
    </p:embeddedFont>
    <p:embeddedFont>
      <p:font typeface="Montserrat" pitchFamily="34" charset="-122"/>
      <p:bold r:id="rId18"/>
    </p:embeddedFont>
    <p:embeddedFont>
      <p:font typeface="Montserrat" pitchFamily="34" charset="-120"/>
      <p:bold r:id="rId19"/>
    </p:embeddedFont>
    <p:embeddedFont>
      <p:font typeface="Heebo Light" pitchFamily="34" charset="0"/>
      <p:bold r:id="rId20"/>
    </p:embeddedFont>
    <p:embeddedFont>
      <p:font typeface="Heebo Light" pitchFamily="34" charset="-122"/>
      <p:bold r:id="rId21"/>
    </p:embeddedFont>
    <p:embeddedFont>
      <p:font typeface="Heebo Light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8.png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1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image" Target="../media/image31.png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image" Target="../media/image30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75B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Garuda Eye: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Revolutionizing Security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Transforming reactive security into proactive protection for a safer world.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9191" y="618530"/>
            <a:ext cx="2811899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Horizons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961073" y="1194911"/>
            <a:ext cx="12708255" cy="9700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00"/>
              </a:lnSpc>
              <a:buNone/>
            </a:pPr>
            <a:r>
              <a:rPr lang="en-US" sz="6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Garuda Eye's Strategic Roadmap</a:t>
            </a:r>
            <a:endParaRPr lang="en-US" sz="6100" dirty="0"/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7241" y="2502337"/>
            <a:ext cx="6527959" cy="899755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1012150" y="3627001"/>
            <a:ext cx="3790712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1: Initial Deployment</a:t>
            </a:r>
            <a:endParaRPr lang="en-US" sz="22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012150" y="4113371"/>
            <a:ext cx="6078141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Targeting controlled environments: schools, malls, and corporate offices.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15200" y="2502337"/>
            <a:ext cx="6527959" cy="899755"/>
          </a:xfrm>
          <a:prstGeom prst="rect">
            <a:avLst/>
          </a:prstGeom>
        </p:spPr>
      </p:pic>
      <p:sp>
        <p:nvSpPr>
          <p:cNvPr id="8" name="Text 4"/>
          <p:cNvSpPr/>
          <p:nvPr>
            <p:custDataLst>
              <p:tags r:id="rId7"/>
            </p:custDataLst>
          </p:nvPr>
        </p:nvSpPr>
        <p:spPr>
          <a:xfrm>
            <a:off x="7540109" y="3627001"/>
            <a:ext cx="4344591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2: Smart City Integration</a:t>
            </a:r>
            <a:endParaRPr lang="en-US" sz="2200" dirty="0"/>
          </a:p>
        </p:txBody>
      </p:sp>
      <p:sp>
        <p:nvSpPr>
          <p:cNvPr id="9" name="Text 5"/>
          <p:cNvSpPr/>
          <p:nvPr>
            <p:custDataLst>
              <p:tags r:id="rId8"/>
            </p:custDataLst>
          </p:nvPr>
        </p:nvSpPr>
        <p:spPr>
          <a:xfrm>
            <a:off x="7540109" y="4113371"/>
            <a:ext cx="6078141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Seamlessly integrate Guardian Eye into broader urban smart city ecosystems.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87241" y="5057894"/>
            <a:ext cx="6527959" cy="899755"/>
          </a:xfrm>
          <a:prstGeom prst="rect">
            <a:avLst/>
          </a:prstGeom>
        </p:spPr>
      </p:pic>
      <p:sp>
        <p:nvSpPr>
          <p:cNvPr id="11" name="Text 6"/>
          <p:cNvSpPr/>
          <p:nvPr>
            <p:custDataLst>
              <p:tags r:id="rId11"/>
            </p:custDataLst>
          </p:nvPr>
        </p:nvSpPr>
        <p:spPr>
          <a:xfrm>
            <a:off x="1037550" y="6182558"/>
            <a:ext cx="5093732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3: Predictive AI Enhancement</a:t>
            </a:r>
            <a:endParaRPr lang="en-US" sz="2200" dirty="0"/>
          </a:p>
        </p:txBody>
      </p:sp>
      <p:sp>
        <p:nvSpPr>
          <p:cNvPr id="12" name="Text 7"/>
          <p:cNvSpPr/>
          <p:nvPr>
            <p:custDataLst>
              <p:tags r:id="rId12"/>
            </p:custDataLst>
          </p:nvPr>
        </p:nvSpPr>
        <p:spPr>
          <a:xfrm>
            <a:off x="1012150" y="6668929"/>
            <a:ext cx="6078141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and implement advanced AI models for early detection of aggressive behaviors.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315200" y="5057894"/>
            <a:ext cx="6527959" cy="899755"/>
          </a:xfrm>
          <a:prstGeom prst="rect">
            <a:avLst/>
          </a:prstGeom>
        </p:spPr>
      </p:pic>
      <p:sp>
        <p:nvSpPr>
          <p:cNvPr id="14" name="Text 8"/>
          <p:cNvSpPr/>
          <p:nvPr>
            <p:custDataLst>
              <p:tags r:id="rId15"/>
            </p:custDataLst>
          </p:nvPr>
        </p:nvSpPr>
        <p:spPr>
          <a:xfrm>
            <a:off x="7540109" y="6182558"/>
            <a:ext cx="4467701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4: Global Standardization</a:t>
            </a:r>
            <a:endParaRPr lang="en-US" sz="2200" dirty="0"/>
          </a:p>
        </p:txBody>
      </p:sp>
      <p:sp>
        <p:nvSpPr>
          <p:cNvPr id="15" name="Text 9"/>
          <p:cNvSpPr/>
          <p:nvPr>
            <p:custDataLst>
              <p:tags r:id="rId16"/>
            </p:custDataLst>
          </p:nvPr>
        </p:nvSpPr>
        <p:spPr>
          <a:xfrm>
            <a:off x="7540109" y="6668929"/>
            <a:ext cx="6078141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Scale Guardian Eye internationally, establishing it as the global benchmark for AI-driven safety systems.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1815" y="599837"/>
            <a:ext cx="2726769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Urgent Reality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3292078" y="1158716"/>
            <a:ext cx="8046244" cy="9407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00"/>
              </a:lnSpc>
              <a:buNone/>
            </a:pPr>
            <a:r>
              <a:rPr lang="en-US" sz="5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Security's Blind Spots</a:t>
            </a:r>
            <a:endParaRPr lang="en-US" sz="5900" dirty="0"/>
          </a:p>
        </p:txBody>
      </p:sp>
      <p:sp>
        <p:nvSpPr>
          <p:cNvPr id="4" name="Shape 2"/>
          <p:cNvSpPr/>
          <p:nvPr/>
        </p:nvSpPr>
        <p:spPr>
          <a:xfrm>
            <a:off x="763429" y="2426613"/>
            <a:ext cx="6442710" cy="2493526"/>
          </a:xfrm>
          <a:prstGeom prst="roundRect">
            <a:avLst>
              <a:gd name="adj" fmla="val 36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171" y="2652355"/>
            <a:ext cx="654368" cy="65436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75" y="2795468"/>
            <a:ext cx="294442" cy="3680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171" y="3524845"/>
            <a:ext cx="2726769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Slow &amp; Error-Prone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89171" y="3996452"/>
            <a:ext cx="5991225" cy="697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Manual CCTV monitoring is inherently inefficient, leading to critical delays and missed incidents.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424261" y="2426613"/>
            <a:ext cx="6442710" cy="2493526"/>
          </a:xfrm>
          <a:prstGeom prst="roundRect">
            <a:avLst>
              <a:gd name="adj" fmla="val 36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004" y="2652355"/>
            <a:ext cx="654368" cy="65436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907" y="2795468"/>
            <a:ext cx="294442" cy="3680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50004" y="3524845"/>
            <a:ext cx="2726769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Missed Threats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50004" y="3996452"/>
            <a:ext cx="5991225" cy="697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Human operators frequently fail to identify subtle but dangerous threats like weapons or fights.</a:t>
            </a:r>
            <a:endParaRPr lang="en-US" sz="1700" dirty="0"/>
          </a:p>
        </p:txBody>
      </p:sp>
      <p:sp>
        <p:nvSpPr>
          <p:cNvPr id="14" name="Shape 8"/>
          <p:cNvSpPr/>
          <p:nvPr/>
        </p:nvSpPr>
        <p:spPr>
          <a:xfrm>
            <a:off x="763429" y="5138261"/>
            <a:ext cx="6442710" cy="2493526"/>
          </a:xfrm>
          <a:prstGeom prst="roundRect">
            <a:avLst>
              <a:gd name="adj" fmla="val 36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171" y="5364004"/>
            <a:ext cx="654368" cy="654368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075" y="5507117"/>
            <a:ext cx="294442" cy="36802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9171" y="6236494"/>
            <a:ext cx="2726769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Stakes</a:t>
            </a:r>
            <a:endParaRPr lang="en-US" sz="2100" dirty="0"/>
          </a:p>
        </p:txBody>
      </p:sp>
      <p:sp>
        <p:nvSpPr>
          <p:cNvPr id="18" name="Text 10"/>
          <p:cNvSpPr/>
          <p:nvPr/>
        </p:nvSpPr>
        <p:spPr>
          <a:xfrm>
            <a:off x="989171" y="6708100"/>
            <a:ext cx="5991225" cy="697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Delayed detection can result in severe consequences: injuries, property damage, or even loss of life.</a:t>
            </a:r>
            <a:endParaRPr lang="en-US" sz="1700" dirty="0"/>
          </a:p>
        </p:txBody>
      </p:sp>
      <p:sp>
        <p:nvSpPr>
          <p:cNvPr id="19" name="Shape 11"/>
          <p:cNvSpPr/>
          <p:nvPr/>
        </p:nvSpPr>
        <p:spPr>
          <a:xfrm>
            <a:off x="7424261" y="5138261"/>
            <a:ext cx="6442710" cy="2493526"/>
          </a:xfrm>
          <a:prstGeom prst="roundRect">
            <a:avLst>
              <a:gd name="adj" fmla="val 367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0004" y="5364004"/>
            <a:ext cx="654368" cy="654368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907" y="5507117"/>
            <a:ext cx="294442" cy="368022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650004" y="6236494"/>
            <a:ext cx="2726769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Costly Operations</a:t>
            </a:r>
            <a:endParaRPr lang="en-US" sz="2100" dirty="0"/>
          </a:p>
        </p:txBody>
      </p:sp>
      <p:sp>
        <p:nvSpPr>
          <p:cNvPr id="23" name="Text 13"/>
          <p:cNvSpPr/>
          <p:nvPr/>
        </p:nvSpPr>
        <p:spPr>
          <a:xfrm>
            <a:off x="7650004" y="6708100"/>
            <a:ext cx="5991225" cy="697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sheer manpower required for effective manual surveillance drives up operational costs significantly.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138" y="417314"/>
            <a:ext cx="2267426" cy="2370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Garuda Eye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531138" y="806053"/>
            <a:ext cx="13568124" cy="1308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Automation for Real-Time Threat Detection</a:t>
            </a:r>
            <a:endParaRPr lang="en-US" sz="4100" dirty="0"/>
          </a:p>
        </p:txBody>
      </p:sp>
      <p:sp>
        <p:nvSpPr>
          <p:cNvPr id="4" name="Text 2"/>
          <p:cNvSpPr/>
          <p:nvPr/>
        </p:nvSpPr>
        <p:spPr>
          <a:xfrm>
            <a:off x="531138" y="2478881"/>
            <a:ext cx="6598920" cy="7286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Garuda Eye is an </a:t>
            </a:r>
            <a:r>
              <a:rPr lang="en-US" sz="1150" b="1" dirty="0">
                <a:solidFill>
                  <a:srgbClr val="D75BE2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AI-powered CCTV monitoring system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that transforms surveillance from passive observation to proactive threat neutralization. It automatically detects critical events and sends instant alerts.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31138" y="3344108"/>
            <a:ext cx="6598920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Differentiators: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31138" y="3723561"/>
            <a:ext cx="6598920" cy="485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SzPct val="100000"/>
              <a:buNone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 Detection: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Identifies weapons, violence, abusive language, and sensitive activities.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31138" y="4262438"/>
            <a:ext cx="6598920" cy="485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SzPct val="100000"/>
              <a:buNone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Configurable Sensitivity: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Users define alert thresholds from low (weapons only) to high (abuse, aggression, blood).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31138" y="4801314"/>
            <a:ext cx="6598920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SzPct val="100000"/>
              <a:buNone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&amp; Future-Proof: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Built on a secure data ecosystem with quantum-safe encryption.</a:t>
            </a:r>
            <a:endParaRPr lang="en-US" sz="11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3210" y="2114550"/>
            <a:ext cx="6727190" cy="61144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801" y="843201"/>
            <a:ext cx="2467451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Capabilities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90801" y="1348859"/>
            <a:ext cx="8473440" cy="851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Garuda Eye's Feature Set</a:t>
            </a:r>
            <a:endParaRPr lang="en-US" sz="5350" dirty="0"/>
          </a:p>
        </p:txBody>
      </p:sp>
      <p:sp>
        <p:nvSpPr>
          <p:cNvPr id="4" name="Shape 2"/>
          <p:cNvSpPr/>
          <p:nvPr/>
        </p:nvSpPr>
        <p:spPr>
          <a:xfrm>
            <a:off x="690801" y="2496145"/>
            <a:ext cx="6525697" cy="1498521"/>
          </a:xfrm>
          <a:prstGeom prst="roundRect">
            <a:avLst>
              <a:gd name="adj" fmla="val 5533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01" y="2496145"/>
            <a:ext cx="91440" cy="14985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2387" y="2716292"/>
            <a:ext cx="4906804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🔍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AI Vision: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Real-time Threat Detection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02387" y="3143012"/>
            <a:ext cx="5993963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Utilizes advanced Computer Vision to identify weapons, instances of violence, and signs of aggression or blood.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3784" y="2496145"/>
            <a:ext cx="6525816" cy="1498521"/>
          </a:xfrm>
          <a:prstGeom prst="roundRect">
            <a:avLst>
              <a:gd name="adj" fmla="val 5533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3784" y="2496145"/>
            <a:ext cx="91440" cy="14985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25370" y="2716292"/>
            <a:ext cx="5824657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🗣️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Abuse Monitoring: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Intelligent Audio Analysis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7725370" y="3143012"/>
            <a:ext cx="5994083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Leverages Natural Language Processing (NLP) to detect and flag offensive or abusive language in monitored environments.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90801" y="4191953"/>
            <a:ext cx="6525697" cy="1498521"/>
          </a:xfrm>
          <a:prstGeom prst="roundRect">
            <a:avLst>
              <a:gd name="adj" fmla="val 5533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01" y="4191953"/>
            <a:ext cx="91440" cy="149852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02387" y="4412099"/>
            <a:ext cx="5817989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⚙️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Custom Sensitivity: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Tailored Alert Thresholds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1002387" y="4838819"/>
            <a:ext cx="5993963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Empowers users to customize alert sensitivity, ensuring relevance for diverse operational needs and scenarios.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7413784" y="4191953"/>
            <a:ext cx="6525816" cy="1498521"/>
          </a:xfrm>
          <a:prstGeom prst="roundRect">
            <a:avLst>
              <a:gd name="adj" fmla="val 5533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3784" y="4191953"/>
            <a:ext cx="91440" cy="149852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25370" y="4412099"/>
            <a:ext cx="5992892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📲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Instant Alerts: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Immediate Notification System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7725370" y="4838819"/>
            <a:ext cx="5994083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Delivers real-time notifications to designated personnel—facility owners, security staff, or emergency services.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690801" y="5887760"/>
            <a:ext cx="6525697" cy="1498521"/>
          </a:xfrm>
          <a:prstGeom prst="roundRect">
            <a:avLst>
              <a:gd name="adj" fmla="val 5533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01" y="5887760"/>
            <a:ext cx="91440" cy="149852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002387" y="6107906"/>
            <a:ext cx="4672846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🔐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Secure Data: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Encrypted Ecosystem</a:t>
            </a:r>
            <a:endParaRPr lang="en-US" sz="1900" dirty="0"/>
          </a:p>
        </p:txBody>
      </p:sp>
      <p:sp>
        <p:nvSpPr>
          <p:cNvPr id="23" name="Text 16"/>
          <p:cNvSpPr/>
          <p:nvPr/>
        </p:nvSpPr>
        <p:spPr>
          <a:xfrm>
            <a:off x="1002387" y="6534626"/>
            <a:ext cx="5993963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Ensures data integrity and privacy through a robust, encrypted storage and dashboard infrastructure.</a:t>
            </a:r>
            <a:endParaRPr lang="en-US" sz="1550" dirty="0"/>
          </a:p>
        </p:txBody>
      </p:sp>
      <p:sp>
        <p:nvSpPr>
          <p:cNvPr id="24" name="Shape 17"/>
          <p:cNvSpPr/>
          <p:nvPr/>
        </p:nvSpPr>
        <p:spPr>
          <a:xfrm>
            <a:off x="7413784" y="5887760"/>
            <a:ext cx="6525816" cy="1498521"/>
          </a:xfrm>
          <a:prstGeom prst="roundRect">
            <a:avLst>
              <a:gd name="adj" fmla="val 5533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3784" y="5887760"/>
            <a:ext cx="91440" cy="1498521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725370" y="6107906"/>
            <a:ext cx="5374719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⚡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Quantum Layer:</a:t>
            </a: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Future-Proof Protection</a:t>
            </a:r>
            <a:endParaRPr lang="en-US" sz="1900" dirty="0"/>
          </a:p>
        </p:txBody>
      </p:sp>
      <p:sp>
        <p:nvSpPr>
          <p:cNvPr id="27" name="Text 19"/>
          <p:cNvSpPr/>
          <p:nvPr/>
        </p:nvSpPr>
        <p:spPr>
          <a:xfrm>
            <a:off x="7725370" y="6534626"/>
            <a:ext cx="5994083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Integrates a quantum-safe encryption layer, optimizing security and safeguarding against future cyber threats.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6756" y="882491"/>
            <a:ext cx="367676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Transformative Outcomes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983694" y="1463635"/>
            <a:ext cx="12662892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&amp; Benefits of Garuda Eye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1857256" y="29578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Safety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48288"/>
            <a:ext cx="389870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Accelerated threat detection drastically reduces incident response times, preventing crimes and minimizing harm.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8201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545086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9578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Broad Scalability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448288"/>
            <a:ext cx="38988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Adaptable for diverse environments: schools, shopping malls, corporate campuses, and expansive smart city infrastructures.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8201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933587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591889"/>
            <a:ext cx="38410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Unmatched Customization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082308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sensitivity slider allows precise tailoring to specific use-cases and varying security requirements.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8201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159460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364218" y="5591889"/>
            <a:ext cx="33282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Profound Social Impact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082308"/>
            <a:ext cx="389870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Creates genuinely safer environments for vulnerable populations, children, and the public at large.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8201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7709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5669" y="736640"/>
            <a:ext cx="3918942" cy="3240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Alignment with D3CODE 2025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25924" y="1268135"/>
            <a:ext cx="13178552" cy="1789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00"/>
              </a:lnSpc>
              <a:buNone/>
            </a:pPr>
            <a:r>
              <a:rPr lang="en-US" sz="5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Synergy with Tomorrow's Tech Landscape</a:t>
            </a:r>
            <a:endParaRPr lang="en-US" sz="5600" dirty="0"/>
          </a:p>
        </p:txBody>
      </p:sp>
      <p:sp>
        <p:nvSpPr>
          <p:cNvPr id="4" name="Shape 2"/>
          <p:cNvSpPr/>
          <p:nvPr/>
        </p:nvSpPr>
        <p:spPr>
          <a:xfrm>
            <a:off x="725924" y="3368278"/>
            <a:ext cx="2196346" cy="11951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305" y="3783568"/>
            <a:ext cx="291584" cy="3645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29677" y="3575685"/>
            <a:ext cx="2592824" cy="3240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Quantum Security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3129677" y="4024193"/>
            <a:ext cx="9100185" cy="331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Implementing quantum encryption ensures future-proof data security against evolving cyber threats.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025973" y="4553902"/>
            <a:ext cx="10774799" cy="11430"/>
          </a:xfrm>
          <a:prstGeom prst="roundRect">
            <a:avLst>
              <a:gd name="adj" fmla="val 762208"/>
            </a:avLst>
          </a:prstGeom>
          <a:solidFill>
            <a:srgbClr val="4A2C85"/>
          </a:solidFill>
        </p:spPr>
      </p:sp>
      <p:sp>
        <p:nvSpPr>
          <p:cNvPr id="9" name="Shape 6"/>
          <p:cNvSpPr/>
          <p:nvPr/>
        </p:nvSpPr>
        <p:spPr>
          <a:xfrm>
            <a:off x="725924" y="4667131"/>
            <a:ext cx="4392811" cy="11951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5082421"/>
            <a:ext cx="291584" cy="36456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26142" y="4874538"/>
            <a:ext cx="3176826" cy="3240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Data Ecosystems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326142" y="5323046"/>
            <a:ext cx="7974568" cy="331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Robust, scalable dashboards and APIs form a reliable foundation for data management.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222438" y="5852755"/>
            <a:ext cx="8578334" cy="11430"/>
          </a:xfrm>
          <a:prstGeom prst="roundRect">
            <a:avLst>
              <a:gd name="adj" fmla="val 762208"/>
            </a:avLst>
          </a:prstGeom>
          <a:solidFill>
            <a:srgbClr val="4A2C85"/>
          </a:solidFill>
        </p:spPr>
      </p:sp>
      <p:sp>
        <p:nvSpPr>
          <p:cNvPr id="14" name="Shape 10"/>
          <p:cNvSpPr/>
          <p:nvPr/>
        </p:nvSpPr>
        <p:spPr>
          <a:xfrm>
            <a:off x="725924" y="5965984"/>
            <a:ext cx="6589276" cy="1526977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770" y="6547128"/>
            <a:ext cx="291584" cy="36456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22607" y="6173391"/>
            <a:ext cx="3146465" cy="3240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AI Integration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7522607" y="6621899"/>
            <a:ext cx="6174462" cy="663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Leveraging Computer Vision and Natural Language Processing for intelligent and adaptive threat detection.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446" y="474107"/>
            <a:ext cx="2155388" cy="2693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Unmet Demand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3219450" y="915829"/>
            <a:ext cx="8191500" cy="743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Validating the Market Need</a:t>
            </a:r>
            <a:endParaRPr lang="en-US" sz="4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" y="1761530"/>
            <a:ext cx="6501527" cy="65015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3084" y="2073235"/>
            <a:ext cx="6501527" cy="827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SzPct val="100000"/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Massive Surveillance Gap: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India alone has over 10 million CCTV cameras, yet more than 95% still rely on inefficient manual monitoring. This creates a critical vulnerability.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3084" y="2960727"/>
            <a:ext cx="6501527" cy="827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SzPct val="100000"/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Escalating Safety Concerns: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Growing societal anxieties around school safety, women's safety, and rising urban crime rates underscore the urgent need for smarter security.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3084" y="3848219"/>
            <a:ext cx="6501527" cy="827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SzPct val="100000"/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Outdated Solutions: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Current market offerings lack crucial AI-driven intelligence and the ability to customize sensitivity, leaving significant gaps in effective threat detection.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6110" y="797600"/>
            <a:ext cx="2578179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Edge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1180743" y="1325999"/>
            <a:ext cx="12268795" cy="889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00"/>
              </a:lnSpc>
              <a:buNone/>
            </a:pPr>
            <a:r>
              <a:rPr lang="en-US" sz="5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Garuda Eye Leads the Market</a:t>
            </a:r>
            <a:endParaRPr lang="en-US" sz="5600" dirty="0"/>
          </a:p>
        </p:txBody>
      </p:sp>
      <p:sp>
        <p:nvSpPr>
          <p:cNvPr id="4" name="Shape 2"/>
          <p:cNvSpPr/>
          <p:nvPr/>
        </p:nvSpPr>
        <p:spPr>
          <a:xfrm>
            <a:off x="721876" y="2524839"/>
            <a:ext cx="13186648" cy="1863328"/>
          </a:xfrm>
          <a:prstGeom prst="roundRect">
            <a:avLst>
              <a:gd name="adj" fmla="val 46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9496" y="2532459"/>
            <a:ext cx="6585704" cy="1848088"/>
          </a:xfrm>
          <a:prstGeom prst="roundRect">
            <a:avLst>
              <a:gd name="adj" fmla="val 4688"/>
            </a:avLst>
          </a:prstGeom>
          <a:solidFill>
            <a:srgbClr val="AFCBF8"/>
          </a:solidFill>
        </p:spPr>
      </p:sp>
      <p:sp>
        <p:nvSpPr>
          <p:cNvPr id="6" name="Text 4"/>
          <p:cNvSpPr/>
          <p:nvPr/>
        </p:nvSpPr>
        <p:spPr>
          <a:xfrm>
            <a:off x="935712" y="2738676"/>
            <a:ext cx="2578179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Players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35712" y="3184565"/>
            <a:ext cx="6173272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While some competitors like Actuate AI and Veesion offer specialized security solutions (e.g., retail), they fall short in comprehensive, integrated capabilities.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15200" y="2532459"/>
            <a:ext cx="6585704" cy="1848088"/>
          </a:xfrm>
          <a:prstGeom prst="rect">
            <a:avLst/>
          </a:prstGeom>
          <a:solidFill>
            <a:srgbClr val="AFCBF8"/>
          </a:solidFill>
        </p:spPr>
      </p:sp>
      <p:sp>
        <p:nvSpPr>
          <p:cNvPr id="9" name="Shape 7"/>
          <p:cNvSpPr/>
          <p:nvPr/>
        </p:nvSpPr>
        <p:spPr>
          <a:xfrm>
            <a:off x="7315200" y="2532459"/>
            <a:ext cx="22860" cy="1848088"/>
          </a:xfrm>
          <a:prstGeom prst="roundRect">
            <a:avLst>
              <a:gd name="adj" fmla="val 378959"/>
            </a:avLst>
          </a:prstGeom>
          <a:solidFill>
            <a:srgbClr val="95B1DE"/>
          </a:solidFill>
        </p:spPr>
      </p:sp>
      <p:sp>
        <p:nvSpPr>
          <p:cNvPr id="10" name="Text 8"/>
          <p:cNvSpPr/>
          <p:nvPr/>
        </p:nvSpPr>
        <p:spPr>
          <a:xfrm>
            <a:off x="7521416" y="2738676"/>
            <a:ext cx="2578179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Gap We Fill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21416" y="3184565"/>
            <a:ext cx="6173272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existing solution provides the critical combination of features that Guardian Eye offers.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1876" y="4929426"/>
            <a:ext cx="4258032" cy="2502456"/>
          </a:xfrm>
          <a:prstGeom prst="roundRect">
            <a:avLst>
              <a:gd name="adj" fmla="val 4385"/>
            </a:avLst>
          </a:prstGeom>
          <a:solidFill>
            <a:srgbClr val="0D0A2C">
              <a:alpha val="95000"/>
            </a:srgbClr>
          </a:solidFill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876" y="4906566"/>
            <a:ext cx="4258032" cy="91440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49" y="4620101"/>
            <a:ext cx="618768" cy="61876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2727067" y="4774763"/>
            <a:ext cx="247412" cy="3093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950952" y="5444966"/>
            <a:ext cx="3799880" cy="6443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Sensitivity Thresholds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950952" y="6213038"/>
            <a:ext cx="3799880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Unparalleled control over alert parameters, allowing for precise, scenario-specific threat detection.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5186124" y="4929426"/>
            <a:ext cx="4258032" cy="2502456"/>
          </a:xfrm>
          <a:prstGeom prst="roundRect">
            <a:avLst>
              <a:gd name="adj" fmla="val 4385"/>
            </a:avLst>
          </a:prstGeom>
          <a:solidFill>
            <a:srgbClr val="0D0A2C">
              <a:alpha val="95000"/>
            </a:srgbClr>
          </a:solidFill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124" y="4906566"/>
            <a:ext cx="4258032" cy="91440"/>
          </a:xfrm>
          <a:prstGeom prst="rect">
            <a:avLst/>
          </a:prstGeom>
        </p:spPr>
      </p:pic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697" y="4620101"/>
            <a:ext cx="618768" cy="61876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191315" y="4774763"/>
            <a:ext cx="247412" cy="3093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5415201" y="5444966"/>
            <a:ext cx="2617232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CV + NLP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5415201" y="5890855"/>
            <a:ext cx="3799880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 combination of visual and linguistic intelligence for a holistic understanding of potential threats.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9650373" y="4929426"/>
            <a:ext cx="4258032" cy="2502456"/>
          </a:xfrm>
          <a:prstGeom prst="roundRect">
            <a:avLst>
              <a:gd name="adj" fmla="val 4385"/>
            </a:avLst>
          </a:prstGeom>
          <a:solidFill>
            <a:srgbClr val="0D0A2C">
              <a:alpha val="95000"/>
            </a:srgbClr>
          </a:solidFill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0373" y="4906566"/>
            <a:ext cx="4258032" cy="91440"/>
          </a:xfrm>
          <a:prstGeom prst="rect">
            <a:avLst/>
          </a:prstGeom>
        </p:spPr>
      </p:pic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945" y="4620101"/>
            <a:ext cx="618768" cy="618768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11655564" y="4774763"/>
            <a:ext cx="247412" cy="3093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00" dirty="0"/>
          </a:p>
        </p:txBody>
      </p:sp>
      <p:sp>
        <p:nvSpPr>
          <p:cNvPr id="28" name="Text 20"/>
          <p:cNvSpPr/>
          <p:nvPr/>
        </p:nvSpPr>
        <p:spPr>
          <a:xfrm>
            <a:off x="9879449" y="5444966"/>
            <a:ext cx="3799880" cy="6443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Quantum-Secure Data Protection</a:t>
            </a:r>
            <a:endParaRPr lang="en-US" sz="2000" dirty="0"/>
          </a:p>
        </p:txBody>
      </p:sp>
      <p:sp>
        <p:nvSpPr>
          <p:cNvPr id="29" name="Text 21"/>
          <p:cNvSpPr/>
          <p:nvPr/>
        </p:nvSpPr>
        <p:spPr>
          <a:xfrm>
            <a:off x="9879449" y="6213038"/>
            <a:ext cx="3799880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Future-proof encryption safeguards sensitive data against even the most advanced cyber threats.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9374" y="881301"/>
            <a:ext cx="369153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Technological Foundation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1349097" y="1462445"/>
            <a:ext cx="11932087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Behind Garuda Eye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2780824"/>
            <a:ext cx="130428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7884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1028343" y="2932152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(Computer Vision)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2932152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YOLOv8, OpenCV, TensorFlow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4387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1028343" y="3582472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(Natural Language Processing)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3582472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Whisper (speech-to-text), BERT/RoBERTa (abuse detection)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08908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1028343" y="4232791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Backend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4232791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 (FastAPI/Flask), Node.js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73940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5" name="Text 13"/>
          <p:cNvSpPr/>
          <p:nvPr/>
        </p:nvSpPr>
        <p:spPr>
          <a:xfrm>
            <a:off x="1028343" y="4883110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4883110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React.js / Flutter (Alerts Dashboard)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38972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1028343" y="5533430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Database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5533430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PostgreSQL / MongoDB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604004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1" name="Text 19"/>
          <p:cNvSpPr/>
          <p:nvPr/>
        </p:nvSpPr>
        <p:spPr>
          <a:xfrm>
            <a:off x="1028343" y="6183749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Infrastructure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940379" y="6183749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Docker, Kubernetes, Cloud Platforms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669036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1028343" y="6834068"/>
            <a:ext cx="34507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Quantum Integration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4940379" y="6834068"/>
            <a:ext cx="86617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Qiskit (for encryption demo)</a:t>
            </a:r>
            <a:endParaRPr lang="en-US" sz="17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ags/tag10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ags/tag11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ags/tag12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ags/tag2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ags/tag3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ags/tag4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ags/tag5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ags/tag6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ags/tag7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ags/tag8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ags/tag9.xml><?xml version="1.0" encoding="utf-8"?>
<p:tagLst xmlns:p="http://schemas.openxmlformats.org/presentationml/2006/main">
  <p:tag name="KSO_WM_DIAGRAM_VIRTUALLY_FRAME" val="{&quot;height&quot;:384.7406299212599,&quot;left&quot;:61.98748031496062,&quot;top&quot;:197.0344094488189,&quot;width&quot;:1028.025039370078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5334</Words>
  <Application>WPS Presentation</Application>
  <PresentationFormat>On-screen Show (16:9)</PresentationFormat>
  <Paragraphs>194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Montserrat</vt:lpstr>
      <vt:lpstr>Montserrat</vt:lpstr>
      <vt:lpstr>Montserrat</vt:lpstr>
      <vt:lpstr>Heebo Light</vt:lpstr>
      <vt:lpstr>Heebo Light</vt:lpstr>
      <vt:lpstr>Heebo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Vadama Surendra</cp:lastModifiedBy>
  <cp:revision>2</cp:revision>
  <dcterms:created xsi:type="dcterms:W3CDTF">2025-08-28T16:09:00Z</dcterms:created>
  <dcterms:modified xsi:type="dcterms:W3CDTF">2025-08-28T16:11:44Z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18F0CDC95E2E45AC9D3BF6C4DA848179_12</vt:lpwstr>
  </property>
  <property fmtid="{D5CDD505-2E9C-101B-9397-08002B2CF9AE}" pid="3" name="KSOProductBuildVer">
    <vt:lpwstr>1033-12.2.0.21931</vt:lpwstr>
  </property>
</Properties>
</file>